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avi" ContentType="video/avi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3"/>
    <p:sldMasterId id="2147483658" r:id="rId4"/>
    <p:sldMasterId id="2147483661" r:id="rId5"/>
    <p:sldMasterId id="2147483663" r:id="rId6"/>
  </p:sldMasterIdLst>
  <p:notesMasterIdLst>
    <p:notesMasterId r:id="rId8"/>
  </p:notesMasterIdLst>
  <p:sldIdLst>
    <p:sldId id="1834" r:id="rId7"/>
    <p:sldId id="3472" r:id="rId9"/>
    <p:sldId id="3471" r:id="rId10"/>
    <p:sldId id="3602" r:id="rId11"/>
    <p:sldId id="3603" r:id="rId12"/>
    <p:sldId id="3604" r:id="rId13"/>
    <p:sldId id="3605" r:id="rId14"/>
    <p:sldId id="3600" r:id="rId15"/>
    <p:sldId id="3606" r:id="rId16"/>
    <p:sldId id="3608" r:id="rId17"/>
    <p:sldId id="3609" r:id="rId18"/>
    <p:sldId id="3610" r:id="rId19"/>
    <p:sldId id="3601" r:id="rId20"/>
    <p:sldId id="3572" r:id="rId21"/>
    <p:sldId id="3617" r:id="rId22"/>
    <p:sldId id="3612" r:id="rId23"/>
    <p:sldId id="3618" r:id="rId24"/>
    <p:sldId id="3616" r:id="rId25"/>
    <p:sldId id="3615" r:id="rId26"/>
    <p:sldId id="3613" r:id="rId27"/>
    <p:sldId id="3614" r:id="rId28"/>
    <p:sldId id="1827" r:id="rId29"/>
  </p:sldIdLst>
  <p:sldSz cx="12192000" cy="6858000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微软雅黑" panose="020B0503020204020204" pitchFamily="34" charset="-122"/>
      <p:regular r:id="rId37"/>
    </p:embeddedFont>
    <p:embeddedFont>
      <p:font typeface="微软雅黑 Light" panose="020B0502040204020203" pitchFamily="34" charset="-122"/>
      <p:regular r:id="rId38"/>
    </p:embeddedFont>
    <p:embeddedFont>
      <p:font typeface="Wingdings 3" panose="05040102010807070707" pitchFamily="18" charset="2"/>
      <p:regular r:id="rId39"/>
    </p:embeddedFont>
    <p:embeddedFont>
      <p:font typeface="Cambria Math" panose="02040503050406030204" charset="0"/>
      <p:regular r:id="rId40"/>
    </p:embeddedFont>
  </p:embeddedFontLst>
  <p:custDataLst>
    <p:tags r:id="rId4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13F0B"/>
    <a:srgbClr val="006C39"/>
    <a:srgbClr val="989EAA"/>
    <a:srgbClr val="FFFFFF"/>
    <a:srgbClr val="007E42"/>
    <a:srgbClr val="008646"/>
    <a:srgbClr val="006434"/>
    <a:srgbClr val="8E0309"/>
    <a:srgbClr val="194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gs" Target="tags/tag84.xml"/><Relationship Id="rId40" Type="http://schemas.openxmlformats.org/officeDocument/2006/relationships/font" Target="fonts/font8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/>
              <a:t>c</a:t>
            </a:r>
            <a:r>
              <a:rPr lang="zh-CN" altLang="en-US"/>
              <a:t>不等于</a:t>
            </a:r>
            <a:r>
              <a:rPr lang="en-US" altLang="zh-CN"/>
              <a:t>ct</a:t>
            </a:r>
            <a:r>
              <a:rPr lang="zh-CN" altLang="en-US"/>
              <a:t>，</a:t>
            </a:r>
            <a:r>
              <a:rPr lang="en-US" altLang="zh-CN"/>
              <a:t>p</a:t>
            </a:r>
            <a:r>
              <a:rPr lang="zh-CN" altLang="en-US"/>
              <a:t>为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对于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/>
              <a:t>c</a:t>
            </a:r>
            <a:r>
              <a:rPr lang="zh-CN" altLang="en-US"/>
              <a:t>不等于</a:t>
            </a:r>
            <a:r>
              <a:rPr lang="en-US" altLang="zh-CN"/>
              <a:t>ct</a:t>
            </a:r>
            <a:r>
              <a:rPr lang="zh-CN" altLang="en-US"/>
              <a:t>，</a:t>
            </a:r>
            <a:r>
              <a:rPr lang="en-US" altLang="zh-CN"/>
              <a:t>p</a:t>
            </a:r>
            <a:r>
              <a:rPr lang="zh-CN" altLang="en-US"/>
              <a:t>为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对于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9" Type="http://schemas.openxmlformats.org/officeDocument/2006/relationships/theme" Target="../theme/theme5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9.png"/><Relationship Id="rId3" Type="http://schemas.openxmlformats.org/officeDocument/2006/relationships/tags" Target="../tags/tag34.xml"/><Relationship Id="rId2" Type="http://schemas.openxmlformats.org/officeDocument/2006/relationships/image" Target="../media/image28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33.png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image" Target="../media/image35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34.png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18.xml"/><Relationship Id="rId15" Type="http://schemas.openxmlformats.org/officeDocument/2006/relationships/image" Target="../media/image39.png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image" Target="../media/image38.png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image" Target="../media/image41.png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image" Target="../media/image40.png"/><Relationship Id="rId2" Type="http://schemas.openxmlformats.org/officeDocument/2006/relationships/tags" Target="../tags/tag51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62.xml"/><Relationship Id="rId4" Type="http://schemas.openxmlformats.org/officeDocument/2006/relationships/image" Target="../media/image42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44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43.png"/><Relationship Id="rId2" Type="http://schemas.openxmlformats.org/officeDocument/2006/relationships/tags" Target="../tags/tag64.xml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8.xml"/><Relationship Id="rId14" Type="http://schemas.openxmlformats.org/officeDocument/2006/relationships/image" Target="../media/image47.png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46.png"/><Relationship Id="rId10" Type="http://schemas.openxmlformats.org/officeDocument/2006/relationships/tags" Target="../tags/tag69.xml"/><Relationship Id="rId1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50.png"/><Relationship Id="rId5" Type="http://schemas.openxmlformats.org/officeDocument/2006/relationships/tags" Target="../tags/tag74.xml"/><Relationship Id="rId4" Type="http://schemas.openxmlformats.org/officeDocument/2006/relationships/image" Target="../media/image49.png"/><Relationship Id="rId3" Type="http://schemas.openxmlformats.org/officeDocument/2006/relationships/tags" Target="../tags/tag73.xml"/><Relationship Id="rId2" Type="http://schemas.openxmlformats.org/officeDocument/2006/relationships/image" Target="../media/image48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18.xml"/><Relationship Id="rId12" Type="http://schemas.openxmlformats.org/officeDocument/2006/relationships/image" Target="../media/image51.png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0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52.png"/><Relationship Id="rId7" Type="http://schemas.openxmlformats.org/officeDocument/2006/relationships/tags" Target="../tags/tag81.xml"/><Relationship Id="rId6" Type="http://schemas.openxmlformats.org/officeDocument/2006/relationships/image" Target="../media/image58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57.png"/><Relationship Id="rId2" Type="http://schemas.microsoft.com/office/2007/relationships/media" Target="../media/media1.avi"/><Relationship Id="rId10" Type="http://schemas.openxmlformats.org/officeDocument/2006/relationships/notesSlide" Target="../notesSlides/notesSlide19.xml"/><Relationship Id="rId1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2.png"/><Relationship Id="rId16" Type="http://schemas.openxmlformats.org/officeDocument/2006/relationships/notesSlide" Target="../notesSlides/notesSlide20.xml"/><Relationship Id="rId15" Type="http://schemas.openxmlformats.org/officeDocument/2006/relationships/slideLayout" Target="../slideLayouts/slideLayout18.xml"/><Relationship Id="rId14" Type="http://schemas.openxmlformats.org/officeDocument/2006/relationships/image" Target="../media/image70.jpeg"/><Relationship Id="rId13" Type="http://schemas.openxmlformats.org/officeDocument/2006/relationships/image" Target="../media/image69.jpeg"/><Relationship Id="rId12" Type="http://schemas.openxmlformats.org/officeDocument/2006/relationships/image" Target="../media/image68.jpeg"/><Relationship Id="rId11" Type="http://schemas.openxmlformats.org/officeDocument/2006/relationships/image" Target="../media/image67.jpeg"/><Relationship Id="rId10" Type="http://schemas.openxmlformats.org/officeDocument/2006/relationships/image" Target="../media/image66.jpeg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72.png"/><Relationship Id="rId7" Type="http://schemas.microsoft.com/office/2007/relationships/media" Target="../media/media4.mp4"/><Relationship Id="rId6" Type="http://schemas.openxmlformats.org/officeDocument/2006/relationships/video" Target="../media/media4.mp4"/><Relationship Id="rId5" Type="http://schemas.openxmlformats.org/officeDocument/2006/relationships/image" Target="../media/image71.png"/><Relationship Id="rId4" Type="http://schemas.microsoft.com/office/2007/relationships/media" Target="../media/media3.avi"/><Relationship Id="rId3" Type="http://schemas.openxmlformats.org/officeDocument/2006/relationships/video" Target="../media/media3.avi"/><Relationship Id="rId2" Type="http://schemas.openxmlformats.org/officeDocument/2006/relationships/image" Target="../media/image52.png"/><Relationship Id="rId10" Type="http://schemas.openxmlformats.org/officeDocument/2006/relationships/notesSlide" Target="../notesSlides/notesSlide21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4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26.png"/><Relationship Id="rId3" Type="http://schemas.openxmlformats.org/officeDocument/2006/relationships/tags" Target="../tags/tag19.xml"/><Relationship Id="rId2" Type="http://schemas.openxmlformats.org/officeDocument/2006/relationships/image" Target="../media/image25.png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7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4066432"/>
            <a:ext cx="11160124" cy="706755"/>
          </a:xfrm>
        </p:spPr>
        <p:txBody>
          <a:bodyPr/>
          <a:lstStyle/>
          <a:p>
            <a:r>
              <a:rPr lang="zh-CN" altLang="en-US" dirty="0"/>
              <a:t>关键帧检测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62952" y="5838884"/>
            <a:ext cx="7909277" cy="370840"/>
          </a:xfrm>
        </p:spPr>
        <p:txBody>
          <a:bodyPr/>
          <a:lstStyle/>
          <a:p>
            <a:r>
              <a:rPr lang="zh-CN" altLang="en-US" dirty="0"/>
              <a:t>汇报人：张鹏杰　时间：</a:t>
            </a:r>
            <a:fld id="{DFF7108A-04D0-404E-9D44-4DF45664CBC8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2" name="文本占位符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141362" y="5429944"/>
            <a:ext cx="7909277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ctr" anchorCtr="0" compatLnSpc="1">
            <a:spAutoFit/>
          </a:bodyPr>
          <a:lstStyle>
            <a:lvl1pPr marL="0" indent="0" algn="ctr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400" kern="1200" spc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小组成员：张鹏杰</a:t>
            </a:r>
            <a:r>
              <a:rPr lang="en-US" altLang="zh-CN" dirty="0"/>
              <a:t> </a:t>
            </a:r>
            <a:r>
              <a:rPr dirty="0">
                <a:sym typeface="+mn-ea"/>
              </a:rPr>
              <a:t>马现涛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贾熠寒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姜福伟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模型框架</a:t>
            </a:r>
            <a:r>
              <a:rPr lang="en-US" altLang="zh-CN">
                <a:sym typeface="+mn-ea"/>
              </a:rPr>
              <a:t>Sum-FCN</a:t>
            </a:r>
            <a:endParaRPr lang="en-US" altLang="zh-CN"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1012"/>
          <a:stretch>
            <a:fillRect/>
          </a:stretch>
        </p:blipFill>
        <p:spPr>
          <a:xfrm>
            <a:off x="8267065" y="862965"/>
            <a:ext cx="3476625" cy="5303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18046" t="88849" r="7525" b="1359"/>
          <a:stretch>
            <a:fillRect/>
          </a:stretch>
        </p:blipFill>
        <p:spPr>
          <a:xfrm>
            <a:off x="7471410" y="306705"/>
            <a:ext cx="2587625" cy="583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61010" y="4815205"/>
                <a:ext cx="6096000" cy="50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l">
                  <a:lnSpc>
                    <a:spcPct val="150000"/>
                  </a:lnSpc>
                  <a:spcBef>
                    <a:spcPts val="6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sz="1800">
                    <a:ea typeface="宋体" panose="02010600030101010101" pitchFamily="2" charset="-122"/>
                    <a:sym typeface="+mn-ea"/>
                  </a:rPr>
                  <a:t>（</a:t>
                </a:r>
                <a:r>
                  <a:rPr lang="en-US" altLang="zh-CN" sz="1800">
                    <a:ea typeface="宋体" panose="02010600030101010101" pitchFamily="2" charset="-122"/>
                    <a:sym typeface="+mn-ea"/>
                  </a:rPr>
                  <a:t>4</a:t>
                </a:r>
                <a:r>
                  <a:rPr lang="zh-CN" sz="1800">
                    <a:ea typeface="宋体" panose="02010600030101010101" pitchFamily="2" charset="-122"/>
                    <a:sym typeface="+mn-ea"/>
                  </a:rPr>
                  <a:t>）获得大小为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T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C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sz="1800">
                    <a:ea typeface="宋体" panose="02010600030101010101" pitchFamily="2" charset="-122"/>
                    <a:sym typeface="+mn-ea"/>
                  </a:rPr>
                  <a:t>输出</a:t>
                </a:r>
                <a:endParaRPr lang="zh-CN" sz="1800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0" y="4815205"/>
                <a:ext cx="6096000" cy="5067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61010" y="901065"/>
                <a:ext cx="6602095" cy="613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noAutofit/>
              </a:bodyPr>
              <a:p>
                <a:pPr marL="0" indent="0" algn="l" latinLnBrk="0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800">
                    <a:ea typeface="宋体" panose="02010600030101010101" pitchFamily="2" charset="-122"/>
                  </a:rPr>
                  <a:t>（</a:t>
                </a:r>
                <a:r>
                  <a:rPr lang="en-US" altLang="zh-CN" sz="1800">
                    <a:ea typeface="宋体" panose="02010600030101010101" pitchFamily="2" charset="-122"/>
                  </a:rPr>
                  <a:t>1</a:t>
                </a:r>
                <a:r>
                  <a:rPr lang="zh-CN" altLang="en-US" sz="1800">
                    <a:ea typeface="宋体" panose="02010600030101010101" pitchFamily="2" charset="-122"/>
                  </a:rPr>
                  <a:t>）</a:t>
                </a:r>
                <a:r>
                  <a:rPr lang="zh-CN" sz="1800">
                    <a:ea typeface="宋体" panose="02010600030101010101" pitchFamily="2" charset="-122"/>
                  </a:rPr>
                  <a:t>给定一个具有</a:t>
                </a:r>
                <a:r>
                  <a:rPr lang="en-US" altLang="zh-CN" sz="180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𝑖𝑛𝑖𝑡𝑖𝑎𝑙</m:t>
                        </m:r>
                      </m:sub>
                    </m:sSub>
                  </m:oMath>
                </a14:m>
                <a:r>
                  <a:rPr lang="en-US" altLang="zh-CN" sz="1800">
                    <a:ea typeface="宋体" panose="02010600030101010101" pitchFamily="2" charset="-122"/>
                  </a:rPr>
                  <a:t> </a:t>
                </a:r>
                <a:r>
                  <a:rPr lang="zh-CN" altLang="en-US" sz="1800">
                    <a:ea typeface="宋体" panose="02010600030101010101" pitchFamily="2" charset="-122"/>
                  </a:rPr>
                  <a:t>帧视频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61010" y="901065"/>
                <a:ext cx="6602095" cy="6134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851535" y="2036445"/>
                <a:ext cx="7190105" cy="88328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285750" indent="-285750" algn="l" latinLnBrk="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sz="1600">
                    <a:ea typeface="宋体" panose="02010600030101010101" pitchFamily="2" charset="-122"/>
                    <a:sym typeface="+mn-ea"/>
                  </a:rPr>
                  <a:t>我们将该视频表示为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，其中</a:t>
                </a:r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是视频第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i</m:t>
                    </m:r>
                  </m:oMath>
                </a14:m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帧的特征描述符</a:t>
                </a:r>
                <a:endParaRPr lang="zh-CN" altLang="en-US" sz="16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l" latinLnBrk="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sz="1600">
                    <a:ea typeface="宋体" panose="02010600030101010101" pitchFamily="2" charset="-122"/>
                    <a:sym typeface="+mn-ea"/>
                  </a:rPr>
                  <a:t>下采样的频率为2fps</a:t>
                </a:r>
                <a:endParaRPr lang="zh-CN" altLang="en-US" sz="16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 algn="l" latinLnBrk="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endParaRPr lang="zh-CN" altLang="en-US" sz="16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" y="2036445"/>
                <a:ext cx="7190105" cy="883285"/>
              </a:xfrm>
              <a:prstGeom prst="rect">
                <a:avLst/>
              </a:prstGeom>
              <a:blipFill rotWithShape="1">
                <a:blip r:embed="rId8"/>
                <a:stretch>
                  <a:fillRect b="-2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1010" y="1470660"/>
                <a:ext cx="7580630" cy="50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l" latinLnBrk="0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（</a:t>
                </a:r>
                <a:r>
                  <a:rPr lang="en-US" altLang="zh-CN" sz="1800">
                    <a:ea typeface="宋体" panose="02010600030101010101" pitchFamily="2" charset="-122"/>
                    <a:sym typeface="+mn-ea"/>
                  </a:rPr>
                  <a:t>2</a:t>
                </a:r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）</a:t>
                </a:r>
                <a:r>
                  <a:rPr lang="zh-CN" sz="1800">
                    <a:ea typeface="宋体" panose="02010600030101010101" pitchFamily="2" charset="-122"/>
                    <a:sym typeface="+mn-ea"/>
                  </a:rPr>
                  <a:t>利用</a:t>
                </a:r>
                <a:r>
                  <a:rPr lang="zh-CN" sz="1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GoogleNet</a:t>
                </a:r>
                <a:r>
                  <a:rPr lang="zh-CN" sz="1800">
                    <a:ea typeface="宋体" panose="02010600030101010101" pitchFamily="2" charset="-122"/>
                    <a:sym typeface="+mn-ea"/>
                  </a:rPr>
                  <a:t>提取每帧的特征向量，然后将视频均匀下采样至</a:t>
                </a:r>
                <a:r>
                  <a:rPr lang="en-US" altLang="zh-CN" sz="1800">
                    <a:ea typeface="宋体" panose="0201060003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800">
                    <a:ea typeface="宋体" panose="02010600030101010101" pitchFamily="2" charset="-122"/>
                    <a:sym typeface="+mn-ea"/>
                  </a:rPr>
                  <a:t> </a:t>
                </a:r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帧</a:t>
                </a:r>
                <a:endParaRPr lang="zh-CN" altLang="en-US" sz="1800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0" y="1470660"/>
                <a:ext cx="7580630" cy="5067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61010" y="2967990"/>
                <a:ext cx="7279640" cy="50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l" latinLnBrk="0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（</a:t>
                </a:r>
                <a:r>
                  <a:rPr lang="en-US" altLang="zh-CN" sz="1800">
                    <a:ea typeface="宋体" panose="02010600030101010101" pitchFamily="2" charset="-122"/>
                    <a:sym typeface="+mn-ea"/>
                  </a:rPr>
                  <a:t>3</a:t>
                </a:r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）将大小为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T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D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>
                    <a:ea typeface="宋体" panose="02010600030101010101" pitchFamily="2" charset="-122"/>
                    <a:sym typeface="+mn-ea"/>
                  </a:rPr>
                  <a:t>的特征输入右侧的全卷积网络</a:t>
                </a:r>
                <a:endParaRPr lang="en-US" altLang="zh-CN" sz="1800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61010" y="2967990"/>
                <a:ext cx="7279640" cy="50673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851535" y="5373370"/>
            <a:ext cx="7190105" cy="565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C=2</a:t>
            </a: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</a:t>
            </a: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表征关键帧、非关键帧的两类，因此</a:t>
            </a: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输出是一个二分类结果</a:t>
            </a:r>
            <a:endParaRPr lang="zh-CN" altLang="en-US" sz="16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851535" y="3490595"/>
            <a:ext cx="7190105" cy="1221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五个下采样卷积层</a:t>
            </a:r>
            <a:endParaRPr lang="zh-CN" altLang="en-US" sz="16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三个时域卷积层</a:t>
            </a:r>
            <a:endParaRPr lang="zh-CN" altLang="en-US" sz="16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两个反卷积层</a:t>
            </a:r>
            <a:endParaRPr lang="zh-CN" altLang="en-US" sz="16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2689225" cy="478155"/>
          </a:xfrm>
        </p:spPr>
        <p:txBody>
          <a:bodyPr wrap="square"/>
          <a:lstStyle/>
          <a:p>
            <a:r>
              <a:rPr>
                <a:sym typeface="+mn-ea"/>
              </a:rPr>
              <a:t>损失函数</a:t>
            </a:r>
            <a:endParaRPr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8044"/>
          <a:stretch>
            <a:fillRect/>
          </a:stretch>
        </p:blipFill>
        <p:spPr>
          <a:xfrm>
            <a:off x="744855" y="1063625"/>
            <a:ext cx="5969635" cy="111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5615" y="3549650"/>
                <a:ext cx="11024235" cy="50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  <a:spcBef>
                    <a:spcPts val="600"/>
                  </a:spcBef>
                  <a:buClrTx/>
                  <a:buSzTx/>
                  <a:buFontTx/>
                </a:pPr>
                <a:r>
                  <a:rPr lang="zh-CN" sz="1800">
                    <a:ea typeface="宋体" panose="02010600030101010101" pitchFamily="2" charset="-122"/>
                    <a:sym typeface="+mn-ea"/>
                  </a:rPr>
                  <a:t>因为关键帧数量远少于非关键帧，所以需要进行加权平衡，式中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800">
                    <a:ea typeface="宋体" panose="02010600030101010101" pitchFamily="2" charset="-122"/>
                  </a:rPr>
                  <a:t> </a:t>
                </a:r>
                <a:r>
                  <a:rPr lang="zh-CN" sz="1800">
                    <a:ea typeface="宋体" panose="02010600030101010101" pitchFamily="2" charset="-122"/>
                  </a:rPr>
                  <a:t>是对标签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c</m:t>
                    </m:r>
                    <m:r>
                      <a: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sz="1800">
                    <a:ea typeface="宋体" panose="02010600030101010101" pitchFamily="2" charset="-122"/>
                  </a:rPr>
                  <a:t>的权重：</a:t>
                </a:r>
                <a:endParaRPr lang="zh-CN" sz="1800"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75615" y="3549650"/>
                <a:ext cx="11024235" cy="506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75615" y="2818130"/>
                <a:ext cx="8902700" cy="53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50000"/>
                  </a:lnSpc>
                  <a:spcBef>
                    <a:spcPts val="600"/>
                  </a:spcBef>
                  <a:buClrTx/>
                  <a:buSzTx/>
                  <a:buFontTx/>
                </a:pPr>
                <a:r>
                  <a:rPr lang="zh-CN" sz="1800">
                    <a:ea typeface="宋体" panose="02010600030101010101" pitchFamily="2" charset="-122"/>
                  </a:rPr>
                  <a:t>利用交叉熵作为损失函数，其中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帧预测为</a:t>
                </a:r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𝑐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的输出结果，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是真实标签</a:t>
                </a:r>
                <a:endParaRPr lang="zh-CN" altLang="en-US" sz="18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5615" y="2818130"/>
                <a:ext cx="8902700" cy="5384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227506" y="789559"/>
                <a:ext cx="2531110" cy="875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06" y="789559"/>
                <a:ext cx="2531110" cy="875030"/>
              </a:xfrm>
              <a:prstGeom prst="rect">
                <a:avLst/>
              </a:prstGeom>
              <a:blipFill rotWithShape="1">
                <a:blip r:embed="rId9"/>
                <a:stretch>
                  <a:fillRect l="-23" t="-29" r="23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227506" y="1693799"/>
                <a:ext cx="2933065" cy="7366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𝑒𝑥𝑝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  <a:sym typeface="+mn-ea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𝑒𝑥𝑝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  <m:t>, 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  <a:sym typeface="+mn-ea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7227506" y="1693799"/>
                <a:ext cx="2933065" cy="736600"/>
              </a:xfrm>
              <a:prstGeom prst="rect">
                <a:avLst/>
              </a:prstGeom>
              <a:blipFill rotWithShape="1">
                <a:blip r:embed="rId12"/>
                <a:stretch>
                  <a:fillRect l="-19" t="-34" r="19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左箭头 10"/>
          <p:cNvSpPr/>
          <p:nvPr/>
        </p:nvSpPr>
        <p:spPr>
          <a:xfrm>
            <a:off x="6567805" y="1415415"/>
            <a:ext cx="469265" cy="39497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5615" y="4934585"/>
            <a:ext cx="62928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spcBef>
                <a:spcPts val="600"/>
              </a:spcBef>
              <a:buClrTx/>
              <a:buSzTx/>
              <a:buFontTx/>
            </a:pPr>
            <a:r>
              <a:rPr lang="zh-CN" sz="1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freq_c为标签</a:t>
            </a:r>
            <a:r>
              <a:rPr lang="en-US" altLang="zh-CN" sz="1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</a:t>
            </a:r>
            <a:r>
              <a:rPr lang="zh-CN" sz="1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出现的频率，median_freq为各类的频率中值。</a:t>
            </a:r>
            <a:endParaRPr lang="zh-CN" altLang="en-US" sz="1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505896" y="4118864"/>
                <a:ext cx="2066925" cy="661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𝑚𝑒𝑑𝑖𝑎𝑛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𝑓𝑟𝑒𝑞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𝑓𝑟𝑒𝑞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05896" y="4118864"/>
                <a:ext cx="2066925" cy="661035"/>
              </a:xfrm>
              <a:prstGeom prst="rect">
                <a:avLst/>
              </a:prstGeom>
              <a:blipFill rotWithShape="1">
                <a:blip r:embed="rId15"/>
                <a:stretch>
                  <a:fillRect l="-28" t="-38" r="28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2689225" cy="478155"/>
          </a:xfrm>
        </p:spPr>
        <p:txBody>
          <a:bodyPr wrap="square"/>
          <a:lstStyle/>
          <a:p>
            <a:r>
              <a:rPr>
                <a:sym typeface="+mn-ea"/>
              </a:rPr>
              <a:t>无监督损失函数</a:t>
            </a:r>
            <a:endParaRPr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5615" y="908685"/>
            <a:ext cx="114077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600"/>
              </a:spcBef>
              <a:buClrTx/>
              <a:buSzTx/>
              <a:buFontTx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视频中的关键帧应该包含更多的信息，即视觉上应该具有多样性，基于此假设我们可以设计无监督损失函数</a:t>
            </a:r>
            <a:endParaRPr 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4010" y="2438400"/>
            <a:ext cx="8740140" cy="980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5615" y="143891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spcBef>
                <a:spcPts val="600"/>
              </a:spcBef>
              <a:buClrTx/>
              <a:buSzTx/>
              <a:buFontTx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对于选定的Y 个关键帧：</a:t>
            </a:r>
            <a:endParaRPr 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23900" y="194564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）定义多样性损失：</a:t>
            </a:r>
            <a:endParaRPr 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23900" y="3404235"/>
                <a:ext cx="6096000" cy="50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l">
                  <a:lnSpc>
                    <a:spcPct val="150000"/>
                  </a:lnSpc>
                  <a:spcBef>
                    <a:spcPts val="6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2</a:t>
                </a:r>
                <a:r>
                  <a:rPr 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）定义重构损失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𝑟𝑒𝑐𝑜𝑛</m:t>
                        </m:r>
                      </m:sub>
                    </m:sSub>
                  </m:oMath>
                </a14:m>
                <a:r>
                  <a:rPr 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：</a:t>
                </a:r>
                <a:endParaRPr lang="zh-CN" sz="18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23900" y="3404235"/>
                <a:ext cx="6096000" cy="5067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>
            <p:custDataLst>
              <p:tags r:id="rId8"/>
            </p:custDataLst>
          </p:nvPr>
        </p:nvSpPr>
        <p:spPr>
          <a:xfrm>
            <a:off x="1300480" y="3959225"/>
            <a:ext cx="893064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利用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Y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帧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关键帧的最终输出特征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(deconv2)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，进行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×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的卷积获得特征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1300480" y="4482465"/>
            <a:ext cx="85794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利用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Y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帧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关键帧的输入特征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向量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(GoogleNet)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，截取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获得特征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B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1300480" y="5006340"/>
            <a:ext cx="7722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将特征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和特征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B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进行残差连接，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进行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×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的卷积获得重构特征</a:t>
            </a:r>
            <a:endParaRPr lang="zh-CN" alt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1300480" y="5532120"/>
            <a:ext cx="7722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计算重构特征和原始输入特征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(GoogleNet)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之间的均方差</a:t>
            </a:r>
            <a:endParaRPr lang="zh-CN" alt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dirty="0"/>
              <a:t>实验结果</a:t>
            </a:r>
            <a:endParaRPr lang="zh-CN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r>
              <a:rPr lang="zh-CN">
                <a:sym typeface="+mn-ea"/>
              </a:rPr>
              <a:t>数据集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定量结果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定性结果</a:t>
            </a:r>
            <a:endParaRPr lang="zh-CN">
              <a:sym typeface="+mn-ea"/>
            </a:endParaRPr>
          </a:p>
          <a:p>
            <a:pPr marL="0" indent="0">
              <a:buNone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数据集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180" y="1708785"/>
            <a:ext cx="1096708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SumMe：包含25个视频，涵盖运动、假期等场景事件，视频长度1.5到6.5分钟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78180" y="2237740"/>
            <a:ext cx="1096708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TVSum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：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包含10个不同类别的50个YouTuBe视频，视频通常为1到5分钟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100" y="282130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spcBef>
                <a:spcPts val="600"/>
              </a:spcBef>
              <a:buClrTx/>
              <a:buSzTx/>
              <a:buFontTx/>
            </a:pP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此外还可以利用YouTuBe数据集、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OVP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数据集进行训练增强</a:t>
            </a:r>
            <a:endParaRPr lang="zh-CN" alt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46100" y="1153795"/>
            <a:ext cx="572960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利用数据集的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80%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数据进行训练，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20%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数据进行测试</a:t>
            </a:r>
            <a:endParaRPr lang="zh-CN" alt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50776"/>
          <a:stretch>
            <a:fillRect/>
          </a:stretch>
        </p:blipFill>
        <p:spPr>
          <a:xfrm>
            <a:off x="882650" y="3603625"/>
            <a:ext cx="4664710" cy="2431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t="58776"/>
          <a:stretch>
            <a:fillRect/>
          </a:stretch>
        </p:blipFill>
        <p:spPr>
          <a:xfrm>
            <a:off x="5770245" y="3691890"/>
            <a:ext cx="5567680" cy="243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数据处理</a:t>
            </a:r>
            <a:endParaRPr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07670" y="1489075"/>
            <a:ext cx="1163637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不同的数据集提供不同的数据格式，训练阶段我们需要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frame-level scores/keyframes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，测试阶段我们需要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keyshots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89200" y="2182495"/>
            <a:ext cx="7212965" cy="1784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07670" y="961390"/>
                <a:ext cx="9819005" cy="4413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在代码实现阶段，将会采取类似</a:t>
                </a:r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CropSize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的操作，将所有视频的输入下采样至</a:t>
                </a:r>
                <a:r>
                  <a:rPr lang="en-US" alt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320</m:t>
                    </m:r>
                  </m:oMath>
                </a14:m>
                <a:endParaRPr lang="en-US" altLang="zh-CN" sz="18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07670" y="961390"/>
                <a:ext cx="9819005" cy="4413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07670" y="3967480"/>
            <a:ext cx="714057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测试指标：准确率（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P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precision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）、召回率（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Recall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）、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F-score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30420" y="5168900"/>
            <a:ext cx="3190875" cy="3359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08525" y="4408805"/>
            <a:ext cx="3034665" cy="760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07670" y="5723255"/>
                <a:ext cx="5018405" cy="4413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是生成的视频摘要，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  <a:sym typeface="+mn-ea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真实</a:t>
                </a:r>
                <a:r>
                  <a:rPr lang="zh-CN" altLang="en-US" sz="18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的视频摘要</a:t>
                </a:r>
                <a:endParaRPr lang="zh-CN" altLang="en-US" sz="18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07670" y="5723255"/>
                <a:ext cx="5018405" cy="44132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190"/>
            <a:ext cx="1736725" cy="478155"/>
          </a:xfrm>
        </p:spPr>
        <p:txBody>
          <a:bodyPr wrap="square"/>
          <a:lstStyle/>
          <a:p>
            <a:r>
              <a:rPr>
                <a:sym typeface="+mn-ea"/>
              </a:rPr>
              <a:t>定量结果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64020" y="1486535"/>
            <a:ext cx="4411345" cy="829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6420" y="3771900"/>
            <a:ext cx="5233035" cy="1077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6420" y="1410335"/>
            <a:ext cx="5229860" cy="159829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98780" y="969010"/>
            <a:ext cx="1207770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SumMe:</a:t>
            </a:r>
            <a:endParaRPr 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8780" y="3208655"/>
            <a:ext cx="1207770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TVSum:</a:t>
            </a:r>
            <a:endParaRPr 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6655435" y="1045210"/>
            <a:ext cx="2021205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Unsupervised:</a:t>
            </a:r>
            <a:endParaRPr 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6655435" y="2748280"/>
            <a:ext cx="1776730" cy="441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Ours(TVSum):</a:t>
            </a:r>
            <a:endParaRPr lang="en-US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6196330" y="862965"/>
            <a:ext cx="9525" cy="5151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15860" y="3189605"/>
            <a:ext cx="3305810" cy="2805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定性结果</a:t>
            </a:r>
            <a:endParaRPr>
              <a:sym typeface="+mn-ea"/>
            </a:endParaRPr>
          </a:p>
        </p:txBody>
      </p:sp>
      <p:pic>
        <p:nvPicPr>
          <p:cNvPr id="2" name="图片 1" descr="result-ba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0" y="1910715"/>
            <a:ext cx="5683885" cy="42640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24840" y="928370"/>
            <a:ext cx="11435080" cy="365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首先将视频进行分段，基于每段中帧的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keyframe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概率和决定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keyshots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，最终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keyshots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的时间</a:t>
            </a:r>
            <a:r>
              <a:rPr 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占原视频时间的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20%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4840" y="1417955"/>
            <a:ext cx="10728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将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keyshot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中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keyframe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概率最高的一帧作为输出的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keyframe</a:t>
            </a:r>
            <a:r>
              <a:rPr lang="zh-CN" altLang="en-US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，代表这一段</a:t>
            </a:r>
            <a:r>
              <a:rPr lang="en-US" altLang="zh-CN" sz="18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keyshot</a:t>
            </a:r>
            <a:endParaRPr lang="en-US" altLang="zh-CN" sz="18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定性结果</a:t>
            </a:r>
            <a:endParaRPr>
              <a:sym typeface="+mn-ea"/>
            </a:endParaRPr>
          </a:p>
        </p:txBody>
      </p:sp>
      <p:pic>
        <p:nvPicPr>
          <p:cNvPr id="2" name="图片 1" descr="result-bar1"/>
          <p:cNvPicPr>
            <a:picLocks noChangeAspect="1"/>
          </p:cNvPicPr>
          <p:nvPr/>
        </p:nvPicPr>
        <p:blipFill>
          <a:blip r:embed="rId1"/>
          <a:srcRect t="29742" b="59929"/>
          <a:stretch>
            <a:fillRect/>
          </a:stretch>
        </p:blipFill>
        <p:spPr>
          <a:xfrm>
            <a:off x="173990" y="4022090"/>
            <a:ext cx="11844655" cy="917575"/>
          </a:xfrm>
          <a:prstGeom prst="rect">
            <a:avLst/>
          </a:prstGeom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983740"/>
            <a:ext cx="2880000" cy="2160000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5" y="1983740"/>
            <a:ext cx="2880000" cy="216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3740"/>
            <a:ext cx="2880000" cy="21600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725" y="1983740"/>
            <a:ext cx="2880000" cy="21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</a:t>
            </a:r>
            <a:r>
              <a:rPr>
                <a:sym typeface="+mn-ea"/>
              </a:rPr>
              <a:t>结果</a:t>
            </a:r>
            <a:endParaRPr>
              <a:sym typeface="+mn-ea"/>
            </a:endParaRPr>
          </a:p>
        </p:txBody>
      </p:sp>
      <p:pic>
        <p:nvPicPr>
          <p:cNvPr id="7" name="summar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290310" y="1122045"/>
            <a:ext cx="5758815" cy="3239770"/>
          </a:xfrm>
          <a:prstGeom prst="rect">
            <a:avLst/>
          </a:prstGeom>
        </p:spPr>
      </p:pic>
      <p:pic>
        <p:nvPicPr>
          <p:cNvPr id="8" name="45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40" y="1127760"/>
            <a:ext cx="5748655" cy="3234055"/>
          </a:xfrm>
          <a:prstGeom prst="rect">
            <a:avLst/>
          </a:prstGeom>
        </p:spPr>
      </p:pic>
      <p:pic>
        <p:nvPicPr>
          <p:cNvPr id="9" name="图片 8" descr="result-bar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9742" b="59929"/>
          <a:stretch>
            <a:fillRect/>
          </a:stretch>
        </p:blipFill>
        <p:spPr>
          <a:xfrm>
            <a:off x="173990" y="4866005"/>
            <a:ext cx="11844655" cy="91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0">
              <p:cMediaNode vol="48000" mute="1">
                <p:cTn id="3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109831" y="706719"/>
            <a:ext cx="2672574" cy="1089209"/>
            <a:chOff x="5337036" y="1031947"/>
            <a:chExt cx="2672574" cy="1089209"/>
          </a:xfrm>
        </p:grpSpPr>
        <p:sp>
          <p:nvSpPr>
            <p:cNvPr id="32" name="文本框 31"/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384010" y="1389239"/>
              <a:ext cx="162560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rPr>
                <a:t>基础理论</a:t>
              </a:r>
              <a:endParaRPr lang="zh-CN" altLang="en-US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09831" y="2529752"/>
            <a:ext cx="2672574" cy="1198880"/>
            <a:chOff x="5337036" y="1031947"/>
            <a:chExt cx="2672574" cy="1198880"/>
          </a:xfrm>
        </p:grpSpPr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2"/>
              </p:custDataLst>
            </p:nvPr>
          </p:nvSpPr>
          <p:spPr>
            <a:xfrm>
              <a:off x="6384010" y="1368284"/>
              <a:ext cx="162560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rPr>
                <a:t>实验原理</a:t>
              </a:r>
              <a:endParaRPr lang="zh-CN" altLang="en-US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24436" y="4224567"/>
            <a:ext cx="2672574" cy="1198880"/>
            <a:chOff x="5337036" y="1031947"/>
            <a:chExt cx="2672574" cy="1198880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6384010" y="1368284"/>
              <a:ext cx="162560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rPr>
                <a:t>实验结果</a:t>
              </a:r>
              <a:endParaRPr lang="zh-CN" altLang="en-US" sz="32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定性结果</a:t>
            </a:r>
            <a:endParaRPr>
              <a:sym typeface="+mn-ea"/>
            </a:endParaRPr>
          </a:p>
        </p:txBody>
      </p:sp>
      <p:pic>
        <p:nvPicPr>
          <p:cNvPr id="2" name="图片 1" descr="result-bar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505" b="10426"/>
          <a:stretch>
            <a:fillRect/>
          </a:stretch>
        </p:blipFill>
        <p:spPr>
          <a:xfrm>
            <a:off x="443230" y="5226050"/>
            <a:ext cx="11049635" cy="834390"/>
          </a:xfrm>
          <a:prstGeom prst="rect">
            <a:avLst/>
          </a:prstGeom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557020"/>
            <a:ext cx="1920000" cy="1440000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015" y="1542415"/>
            <a:ext cx="1920000" cy="144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5" y="1542415"/>
            <a:ext cx="1920000" cy="14400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55" y="1556385"/>
            <a:ext cx="1920000" cy="144000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495" y="1562735"/>
            <a:ext cx="1920000" cy="1440000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2660" y="1557020"/>
            <a:ext cx="1920000" cy="1440000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535" y="2982595"/>
            <a:ext cx="1920000" cy="1440000"/>
          </a:xfrm>
          <a:prstGeom prst="rect">
            <a:avLst/>
          </a:prstGeom>
        </p:spPr>
      </p:pic>
      <p:pic>
        <p:nvPicPr>
          <p:cNvPr id="11" name="图片 10" descr="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775" y="2982595"/>
            <a:ext cx="1920000" cy="1440000"/>
          </a:xfrm>
          <a:prstGeom prst="rect">
            <a:avLst/>
          </a:prstGeom>
        </p:spPr>
      </p:pic>
      <p:pic>
        <p:nvPicPr>
          <p:cNvPr id="12" name="图片 11" descr="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1015" y="2982595"/>
            <a:ext cx="1920000" cy="1440000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1255" y="2982595"/>
            <a:ext cx="1920000" cy="144000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495" y="2982595"/>
            <a:ext cx="1920000" cy="1440000"/>
          </a:xfrm>
          <a:prstGeom prst="rect">
            <a:avLst/>
          </a:prstGeom>
        </p:spPr>
      </p:pic>
      <p:pic>
        <p:nvPicPr>
          <p:cNvPr id="15" name="图片 14" descr="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2660" y="2982595"/>
            <a:ext cx="1920000" cy="14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定性结果</a:t>
            </a:r>
            <a:endParaRPr>
              <a:sym typeface="+mn-ea"/>
            </a:endParaRPr>
          </a:p>
        </p:txBody>
      </p:sp>
      <p:pic>
        <p:nvPicPr>
          <p:cNvPr id="2" name="图片 1" descr="result-bar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505" b="10426"/>
          <a:stretch>
            <a:fillRect/>
          </a:stretch>
        </p:blipFill>
        <p:spPr>
          <a:xfrm>
            <a:off x="443230" y="5226050"/>
            <a:ext cx="11049635" cy="834390"/>
          </a:xfrm>
          <a:prstGeom prst="rect">
            <a:avLst/>
          </a:prstGeom>
        </p:spPr>
      </p:pic>
      <p:pic>
        <p:nvPicPr>
          <p:cNvPr id="16" name="summary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3645" y="1329055"/>
            <a:ext cx="5189220" cy="3460115"/>
          </a:xfrm>
          <a:prstGeom prst="rect">
            <a:avLst/>
          </a:prstGeom>
        </p:spPr>
      </p:pic>
      <p:pic>
        <p:nvPicPr>
          <p:cNvPr id="17" name="4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230" y="1329055"/>
            <a:ext cx="5190490" cy="3460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 fullScrn="0">
              <p:cMediaNode mute="1">
                <p:cTn id="3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4679185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019916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029791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汇报人：张鹏杰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08570" y="4688840"/>
            <a:ext cx="3085465" cy="66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小组成员：</a:t>
            </a:r>
            <a:r>
              <a:rPr lang="zh-CN" altLang="en-US" sz="18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张鹏杰 </a:t>
            </a:r>
            <a:r>
              <a:rPr lang="zh-CN" altLang="en-US" sz="18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马现涛 </a:t>
            </a:r>
            <a:endParaRPr lang="zh-CN" altLang="en-US" sz="1800" spc="300" dirty="0">
              <a:solidFill>
                <a:schemeClr val="bg1">
                  <a:alpha val="90000"/>
                </a:schemeClr>
              </a:solidFill>
              <a:latin typeface="+mn-ea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 </a:t>
            </a:r>
            <a:r>
              <a:rPr lang="en-US" altLang="zh-CN" sz="18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            </a:t>
            </a:r>
            <a:r>
              <a:rPr lang="zh-CN" altLang="en-US" sz="1800" spc="300" dirty="0">
                <a:solidFill>
                  <a:schemeClr val="bg1">
                    <a:alpha val="90000"/>
                  </a:schemeClr>
                </a:solidFill>
                <a:latin typeface="+mn-ea"/>
                <a:sym typeface="+mn-ea"/>
              </a:rPr>
              <a:t>贾熠寒 姜福伟</a:t>
            </a:r>
            <a:endParaRPr lang="zh-CN" altLang="en-US" sz="1800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dirty="0"/>
              <a:t>基础理论</a:t>
            </a:r>
            <a:endParaRPr lang="zh-CN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r>
              <a:rPr lang="zh-CN">
                <a:sym typeface="+mn-ea"/>
              </a:rPr>
              <a:t>关键帧与视频摘要</a:t>
            </a:r>
            <a:endParaRPr lang="zh-CN">
              <a:sym typeface="+mn-ea"/>
            </a:endParaRPr>
          </a:p>
          <a:p>
            <a:r>
              <a:rPr>
                <a:sym typeface="+mn-ea"/>
              </a:rPr>
              <a:t>基于全卷积神经网络</a:t>
            </a:r>
            <a:r>
              <a:rPr lang="zh-CN">
                <a:sym typeface="+mn-ea"/>
              </a:rPr>
              <a:t>（</a:t>
            </a:r>
            <a:r>
              <a:rPr lang="en-US" altLang="zh-CN">
                <a:sym typeface="+mn-ea"/>
              </a:rPr>
              <a:t>FCSN</a:t>
            </a:r>
            <a:r>
              <a:rPr lang="zh-CN">
                <a:sym typeface="+mn-ea"/>
              </a:rPr>
              <a:t>）</a:t>
            </a:r>
            <a:r>
              <a:rPr>
                <a:sym typeface="+mn-ea"/>
              </a:rPr>
              <a:t>的</a:t>
            </a:r>
            <a:r>
              <a:rPr lang="zh-CN">
                <a:sym typeface="+mn-ea"/>
              </a:rPr>
              <a:t>关键帧检测</a:t>
            </a:r>
            <a:endParaRPr lang="zh-CN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关键帧</a:t>
            </a:r>
            <a:endParaRPr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618490" y="814705"/>
            <a:ext cx="10955655" cy="14693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sz="1800">
                <a:ea typeface="宋体" panose="02010600030101010101" pitchFamily="2" charset="-122"/>
              </a:rPr>
              <a:t>关键帧就是几帧普通帧里面具有代表性的一帧</a:t>
            </a:r>
            <a:r>
              <a:rPr lang="zh-CN" sz="1800">
                <a:ea typeface="宋体" panose="02010600030101010101" pitchFamily="2" charset="-122"/>
              </a:rPr>
              <a:t>。</a:t>
            </a:r>
            <a:endParaRPr lang="zh-CN" sz="1800">
              <a:ea typeface="宋体" panose="02010600030101010101" pitchFamily="2" charset="-122"/>
            </a:endParaRPr>
          </a:p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对于整个视频而言，</a:t>
            </a:r>
            <a:r>
              <a:rPr sz="1800">
                <a:ea typeface="宋体" panose="02010600030101010101" pitchFamily="2" charset="-122"/>
              </a:rPr>
              <a:t>相近帧之间信息冗余度很高，取局部相近帧中最有代表性的一帧</a:t>
            </a:r>
            <a:r>
              <a:rPr lang="zh-CN" sz="1800">
                <a:ea typeface="宋体" panose="02010600030101010101" pitchFamily="2" charset="-122"/>
              </a:rPr>
              <a:t>作为</a:t>
            </a:r>
            <a:r>
              <a:rPr sz="1800">
                <a:ea typeface="宋体" panose="02010600030101010101" pitchFamily="2" charset="-122"/>
                <a:sym typeface="+mn-ea"/>
              </a:rPr>
              <a:t>关键帧</a:t>
            </a:r>
            <a:r>
              <a:rPr sz="1800">
                <a:ea typeface="宋体" panose="02010600030101010101" pitchFamily="2" charset="-122"/>
              </a:rPr>
              <a:t>，可以降低信息冗余度</a:t>
            </a:r>
            <a:r>
              <a:rPr lang="zh-CN" sz="1800">
                <a:ea typeface="宋体" panose="02010600030101010101" pitchFamily="2" charset="-122"/>
              </a:rPr>
              <a:t>。</a:t>
            </a:r>
            <a:endParaRPr lang="zh-CN" sz="180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8600" y="2219325"/>
            <a:ext cx="3811270" cy="387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任务定义</a:t>
            </a:r>
            <a:endParaRPr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618490" y="814705"/>
            <a:ext cx="10955655" cy="897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我们将视频摘要作为一个关键帧选择的问题：</a:t>
            </a:r>
            <a:r>
              <a:rPr lang="zh-CN" sz="1800">
                <a:ea typeface="宋体" panose="02010600030101010101" pitchFamily="2" charset="-122"/>
                <a:sym typeface="+mn-ea"/>
              </a:rPr>
              <a:t>给定一个输入视频，我们的目标是选择一个帧的子集形成摘要视频</a:t>
            </a:r>
            <a:endParaRPr 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18490" y="1739265"/>
            <a:ext cx="10955655" cy="997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因此我们可以将其视为一个序列标记问题，其中每帧被分配一个二进制标签，表征它是否在摘要视频中被选中</a:t>
            </a:r>
            <a:endParaRPr lang="zh-CN" sz="18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7335" y="2855595"/>
            <a:ext cx="11658600" cy="3321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基于时序单元的方法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9230" y="3232150"/>
            <a:ext cx="4016375" cy="2923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1315" y="3232150"/>
            <a:ext cx="3407410" cy="29235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8490" y="930275"/>
            <a:ext cx="10955655" cy="588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一种方法将视频摘要作为一个序列标记问题，并且利用</a:t>
            </a:r>
            <a:r>
              <a:rPr lang="en-US" altLang="zh-CN" sz="1800" b="1">
                <a:ea typeface="宋体" panose="02010600030101010101" pitchFamily="2" charset="-122"/>
              </a:rPr>
              <a:t>LSTM</a:t>
            </a:r>
            <a:r>
              <a:rPr lang="zh-CN" altLang="en-US" sz="1800">
                <a:ea typeface="宋体" panose="02010600030101010101" pitchFamily="2" charset="-122"/>
              </a:rPr>
              <a:t>设计递归神经网络来解决该问题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18490" y="1720850"/>
            <a:ext cx="10955655" cy="588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但是该方法的一次仅能处理一帧数据，模型不能对多帧进行并行计算，效率较低</a:t>
            </a:r>
            <a:endParaRPr 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基于全卷积神经网络的方法</a:t>
            </a:r>
            <a:endParaRPr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18490" y="822325"/>
            <a:ext cx="10955655" cy="10128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全卷积神经网络（</a:t>
            </a:r>
            <a:r>
              <a:rPr lang="en-US" altLang="zh-CN" sz="1800">
                <a:ea typeface="宋体" panose="02010600030101010101" pitchFamily="2" charset="-122"/>
              </a:rPr>
              <a:t>FCN</a:t>
            </a:r>
            <a:r>
              <a:rPr lang="zh-CN" sz="1800">
                <a:ea typeface="宋体" panose="02010600030101010101" pitchFamily="2" charset="-122"/>
              </a:rPr>
              <a:t>）被广泛用于语义分割，传统上视频摘要和语义分割被视为两个完全不同的问题，但二者其实有很多相似之处</a:t>
            </a:r>
            <a:endParaRPr lang="zh-CN" sz="18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61310" y="3319145"/>
            <a:ext cx="6731635" cy="27997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5490" y="1736725"/>
            <a:ext cx="10955655" cy="10128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742950" lvl="1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ea typeface="宋体" panose="02010600030101010101" pitchFamily="2" charset="-122"/>
              </a:rPr>
              <a:t>语义分割：输入是三通道的</a:t>
            </a:r>
            <a:r>
              <a:rPr lang="zh-CN" sz="180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H,W</a:t>
            </a:r>
            <a:r>
              <a:rPr lang="zh-CN" sz="1800">
                <a:ea typeface="宋体" panose="02010600030101010101" pitchFamily="2" charset="-122"/>
                <a:sym typeface="+mn-ea"/>
              </a:rPr>
              <a:t>）</a:t>
            </a:r>
            <a:r>
              <a:rPr lang="zh-CN" sz="1800">
                <a:ea typeface="宋体" panose="02010600030101010101" pitchFamily="2" charset="-122"/>
              </a:rPr>
              <a:t>二维</a:t>
            </a:r>
            <a:r>
              <a:rPr lang="zh-CN" altLang="en-US" sz="1800">
                <a:ea typeface="宋体" panose="02010600030101010101" pitchFamily="2" charset="-122"/>
              </a:rPr>
              <a:t>图像，输出是与输入具有相同空间维数的二维矩阵</a:t>
            </a:r>
            <a:endParaRPr lang="zh-CN" altLang="en-US" sz="1800">
              <a:ea typeface="宋体" panose="02010600030101010101" pitchFamily="2" charset="-122"/>
            </a:endParaRPr>
          </a:p>
          <a:p>
            <a:pPr marL="742950" lvl="1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ea typeface="宋体" panose="02010600030101010101" pitchFamily="2" charset="-122"/>
              </a:rPr>
              <a:t>视频摘要：输入是</a:t>
            </a:r>
            <a:r>
              <a:rPr lang="en-US" altLang="zh-CN" sz="1800">
                <a:ea typeface="宋体" panose="02010600030101010101" pitchFamily="2" charset="-122"/>
              </a:rPr>
              <a:t>K</a:t>
            </a:r>
            <a:r>
              <a:rPr lang="zh-CN" altLang="en-US" sz="1800">
                <a:ea typeface="宋体" panose="02010600030101010101" pitchFamily="2" charset="-122"/>
              </a:rPr>
              <a:t>通道的（</a:t>
            </a:r>
            <a:r>
              <a:rPr lang="en-US" altLang="zh-CN" sz="1800">
                <a:ea typeface="宋体" panose="02010600030101010101" pitchFamily="2" charset="-122"/>
              </a:rPr>
              <a:t>T</a:t>
            </a:r>
            <a:r>
              <a:rPr lang="zh-CN" altLang="en-US" sz="1800">
                <a:ea typeface="宋体" panose="02010600030101010101" pitchFamily="2" charset="-122"/>
              </a:rPr>
              <a:t>）一维视频向量，输出是与输入具有相同时间维数的一维矩阵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18490" y="2745105"/>
            <a:ext cx="10955655" cy="482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l" latinLnBrk="0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sz="1800">
                <a:ea typeface="宋体" panose="02010600030101010101" pitchFamily="2" charset="-122"/>
              </a:rPr>
              <a:t>因此，可以基于</a:t>
            </a:r>
            <a:r>
              <a:rPr lang="en-US" altLang="zh-CN" sz="1800">
                <a:ea typeface="宋体" panose="02010600030101010101" pitchFamily="2" charset="-122"/>
              </a:rPr>
              <a:t>FCN</a:t>
            </a:r>
            <a:r>
              <a:rPr lang="zh-CN" altLang="en-US" sz="1800">
                <a:ea typeface="宋体" panose="02010600030101010101" pitchFamily="2" charset="-122"/>
              </a:rPr>
              <a:t>设计实现全卷积序列网络（</a:t>
            </a:r>
            <a:r>
              <a:rPr lang="en-US" altLang="zh-CN" sz="1800">
                <a:ea typeface="宋体" panose="02010600030101010101" pitchFamily="2" charset="-122"/>
              </a:rPr>
              <a:t>FCSN</a:t>
            </a:r>
            <a:r>
              <a:rPr lang="zh-CN" altLang="en-US" sz="1800">
                <a:ea typeface="宋体" panose="02010600030101010101" pitchFamily="2" charset="-122"/>
              </a:rPr>
              <a:t>）解决视频摘要问题</a:t>
            </a: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▷▷</a:t>
            </a:r>
            <a:endParaRPr lang="zh-CN" altLang="en-US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dirty="0"/>
              <a:t>实验原理</a:t>
            </a:r>
            <a:endParaRPr lang="zh-CN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4"/>
          </p:nvPr>
        </p:nvSpPr>
        <p:spPr>
          <a:xfrm>
            <a:off x="561340" y="3837940"/>
            <a:ext cx="10271760" cy="1522730"/>
          </a:xfrm>
        </p:spPr>
        <p:txBody>
          <a:bodyPr/>
          <a:lstStyle/>
          <a:p>
            <a:pPr algn="l">
              <a:buClrTx/>
              <a:buSzTx/>
            </a:pPr>
            <a:r>
              <a:rPr lang="zh-CN" altLang="en-US">
                <a:sym typeface="+mn-ea"/>
              </a:rPr>
              <a:t>模型SUM-FCN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r>
              <a:rPr lang="zh-CN" altLang="en-US">
                <a:sym typeface="+mn-ea"/>
              </a:rPr>
              <a:t>损失函数</a:t>
            </a: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  <a:gd name="connsiteX0-71" fmla="*/ 511261 w 511261"/>
              <a:gd name="connsiteY0-72" fmla="*/ 193259 h 193259"/>
              <a:gd name="connsiteX1-73" fmla="*/ 232301 w 511261"/>
              <a:gd name="connsiteY1-74" fmla="*/ 0 h 193259"/>
              <a:gd name="connsiteX2-75" fmla="*/ 229919 w 511261"/>
              <a:gd name="connsiteY2-76" fmla="*/ 193259 h 193259"/>
              <a:gd name="connsiteX3-77" fmla="*/ 0 w 511261"/>
              <a:gd name="connsiteY3-78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>
                <a:sym typeface="+mn-ea"/>
              </a:rPr>
              <a:t>问题定义</a:t>
            </a:r>
            <a:endParaRPr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17855" y="981710"/>
            <a:ext cx="10955655" cy="427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 algn="l" latinLnBrk="0">
              <a:lnSpc>
                <a:spcPct val="150000"/>
              </a:lnSpc>
              <a:buClrTx/>
              <a:buSzTx/>
              <a:buFontTx/>
            </a:pPr>
            <a:r>
              <a:rPr lang="zh-CN" sz="1800">
                <a:ea typeface="宋体" panose="02010600030101010101" pitchFamily="2" charset="-122"/>
              </a:rPr>
              <a:t>视频摘要有两种标记方式：</a:t>
            </a:r>
            <a:endParaRPr lang="zh-CN" sz="180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17855" y="1489075"/>
            <a:ext cx="10955655" cy="633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800">
                <a:ea typeface="宋体" panose="02010600030101010101" pitchFamily="2" charset="-122"/>
              </a:rPr>
              <a:t>（</a:t>
            </a:r>
            <a:r>
              <a:rPr lang="en-US" altLang="zh-CN" sz="1800">
                <a:ea typeface="宋体" panose="02010600030101010101" pitchFamily="2" charset="-122"/>
              </a:rPr>
              <a:t>1</a:t>
            </a:r>
            <a:r>
              <a:rPr lang="zh-CN" sz="1800">
                <a:ea typeface="宋体" panose="02010600030101010101" pitchFamily="2" charset="-122"/>
              </a:rPr>
              <a:t>）二进制标签（</a:t>
            </a:r>
            <a:r>
              <a:rPr lang="en-US" altLang="zh-CN" sz="1800">
                <a:ea typeface="宋体" panose="02010600030101010101" pitchFamily="2" charset="-122"/>
              </a:rPr>
              <a:t>Binary Labels</a:t>
            </a:r>
            <a:r>
              <a:rPr lang="zh-CN" sz="1800">
                <a:ea typeface="宋体" panose="02010600030101010101" pitchFamily="2" charset="-122"/>
              </a:rPr>
              <a:t>）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49325" y="2122805"/>
            <a:ext cx="10955655" cy="633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ea typeface="宋体" panose="02010600030101010101" pitchFamily="2" charset="-122"/>
              </a:rPr>
              <a:t>基于关键帧（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keyframes</a:t>
            </a:r>
            <a:r>
              <a:rPr lang="zh-CN" sz="1800">
                <a:ea typeface="宋体" panose="02010600030101010101" pitchFamily="2" charset="-122"/>
              </a:rPr>
              <a:t>）：对应一组非连续的帧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949325" y="2698115"/>
            <a:ext cx="10955655" cy="633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800">
                <a:ea typeface="宋体" panose="02010600030101010101" pitchFamily="2" charset="-122"/>
              </a:rPr>
              <a:t>基于关键片段（</a:t>
            </a:r>
            <a:r>
              <a:rPr lang="en-US" altLang="zh-CN" sz="1800">
                <a:ea typeface="宋体" panose="02010600030101010101" pitchFamily="2" charset="-122"/>
                <a:sym typeface="+mn-ea"/>
              </a:rPr>
              <a:t>keyshots</a:t>
            </a:r>
            <a:r>
              <a:rPr lang="zh-CN" sz="1800">
                <a:ea typeface="宋体" panose="02010600030101010101" pitchFamily="2" charset="-122"/>
              </a:rPr>
              <a:t>）：对应一组时间间隔，每段间隔包含一组连续的帧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17855" y="3396615"/>
            <a:ext cx="10955655" cy="633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800">
                <a:ea typeface="宋体" panose="02010600030101010101" pitchFamily="2" charset="-122"/>
              </a:rPr>
              <a:t>（</a:t>
            </a:r>
            <a:r>
              <a:rPr lang="en-US" altLang="zh-CN" sz="1800">
                <a:ea typeface="宋体" panose="02010600030101010101" pitchFamily="2" charset="-122"/>
              </a:rPr>
              <a:t>2</a:t>
            </a:r>
            <a:r>
              <a:rPr lang="zh-CN" sz="1800">
                <a:ea typeface="宋体" panose="02010600030101010101" pitchFamily="2" charset="-122"/>
              </a:rPr>
              <a:t>）重要性分值（</a:t>
            </a:r>
            <a:r>
              <a:rPr lang="en-US" altLang="zh-CN" sz="1800">
                <a:ea typeface="宋体" panose="02010600030101010101" pitchFamily="2" charset="-122"/>
              </a:rPr>
              <a:t>Importance scores</a:t>
            </a:r>
            <a:r>
              <a:rPr lang="zh-CN" sz="1800">
                <a:ea typeface="宋体" panose="02010600030101010101" pitchFamily="2" charset="-122"/>
              </a:rPr>
              <a:t>）</a:t>
            </a:r>
            <a:endParaRPr lang="zh-CN" sz="1800"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139825" y="4036695"/>
            <a:ext cx="10955655" cy="529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>
                <a:ea typeface="宋体" panose="02010600030101010101" pitchFamily="2" charset="-122"/>
              </a:rPr>
              <a:t>对每一帧给定一个分数，分数越高则该帧越关键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17855" y="4850765"/>
            <a:ext cx="10955655" cy="633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>
                <a:ea typeface="宋体" panose="02010600030101010101" pitchFamily="2" charset="-122"/>
              </a:rPr>
              <a:t>后者包含更加丰富的信息，在本实验中我们关注于基于</a:t>
            </a:r>
            <a:r>
              <a:rPr lang="zh-CN" altLang="en-US" sz="1800" b="1">
                <a:ea typeface="宋体" panose="02010600030101010101" pitchFamily="2" charset="-122"/>
              </a:rPr>
              <a:t>关键帧的二进制标签</a:t>
            </a:r>
            <a:endParaRPr lang="zh-CN" altLang="en-US" sz="18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1.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1.2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5.1.2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PA" val="v5.1.2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PP_MARK_KEY" val="cd3414a3-028d-4702-9150-affa04e59e4e"/>
  <p:tag name="COMMONDATA" val="eyJoZGlkIjoiOThkMDA2MjBiODYzMmZjODBjODlkNTdjNmY5NDNiZTMifQ=="/>
  <p:tag name="commondata" val="eyJoZGlkIjoiZDkzOTIzNTkwMTEzOWEwZTNkOGQ5NWJmZjU5YjcyZDI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2107</Words>
  <Application>WPS 演示</Application>
  <PresentationFormat>宽屏</PresentationFormat>
  <Paragraphs>186</Paragraphs>
  <Slides>22</Slides>
  <Notes>582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Cambria Math</vt:lpstr>
      <vt:lpstr>Times New Roman</vt:lpstr>
      <vt:lpstr>Arial Unicode MS</vt:lpstr>
      <vt:lpstr>封2​​</vt:lpstr>
      <vt:lpstr>封3​​</vt:lpstr>
      <vt:lpstr>目3​​</vt:lpstr>
      <vt:lpstr>目4​​</vt:lpstr>
      <vt:lpstr>内页​​</vt:lpstr>
      <vt:lpstr>关键帧检测</vt:lpstr>
      <vt:lpstr>PowerPoint 演示文稿</vt:lpstr>
      <vt:lpstr>PowerPoint 演示文稿</vt:lpstr>
      <vt:lpstr>关键帧</vt:lpstr>
      <vt:lpstr>任务定义</vt:lpstr>
      <vt:lpstr>基于时序单元的方法</vt:lpstr>
      <vt:lpstr>基于全卷积神经网络的方法</vt:lpstr>
      <vt:lpstr>PowerPoint 演示文稿</vt:lpstr>
      <vt:lpstr>问题定义</vt:lpstr>
      <vt:lpstr>模型框架Sum-FCN</vt:lpstr>
      <vt:lpstr>损失函数</vt:lpstr>
      <vt:lpstr>无监督损失函数</vt:lpstr>
      <vt:lpstr>PowerPoint 演示文稿</vt:lpstr>
      <vt:lpstr>数据集</vt:lpstr>
      <vt:lpstr>数据处理</vt:lpstr>
      <vt:lpstr>定量结果</vt:lpstr>
      <vt:lpstr>定性结果</vt:lpstr>
      <vt:lpstr>定性结果</vt:lpstr>
      <vt:lpstr>定性结果</vt:lpstr>
      <vt:lpstr>定性结果</vt:lpstr>
      <vt:lpstr>定性结果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张鹏杰</cp:lastModifiedBy>
  <cp:revision>1387</cp:revision>
  <dcterms:created xsi:type="dcterms:W3CDTF">2016-11-28T11:30:00Z</dcterms:created>
  <dcterms:modified xsi:type="dcterms:W3CDTF">2023-12-21T01:23:29Z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5D0F41DDED5A47A1B07C81412574C1A2_12</vt:lpwstr>
  </property>
  <property fmtid="{D5CDD505-2E9C-101B-9397-08002B2CF9AE}" pid="12" name="KSOProductBuildVer">
    <vt:lpwstr>2052-12.1.0.16120</vt:lpwstr>
  </property>
</Properties>
</file>